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6C6265-B2E4-4A26-98BD-69166D86BA6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6C6265-B2E4-4A26-98BD-69166D86BA6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6C6265-B2E4-4A26-98BD-69166D86BA6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6C6265-B2E4-4A26-98BD-69166D86BA6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6C6265-B2E4-4A26-98BD-69166D86BA6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6C6265-B2E4-4A26-98BD-69166D86BA62}"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6C6265-B2E4-4A26-98BD-69166D86BA62}" type="datetimeFigureOut">
              <a:rPr lang="en-US" smtClean="0"/>
              <a:pPr/>
              <a:t>4/19/2024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6C6265-B2E4-4A26-98BD-69166D86BA62}" type="datetimeFigureOut">
              <a:rPr lang="en-US" smtClean="0"/>
              <a:pPr/>
              <a:t>4/19/2024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C6265-B2E4-4A26-98BD-69166D86BA62}" type="datetimeFigureOut">
              <a:rPr lang="en-US" smtClean="0"/>
              <a:pPr/>
              <a:t>4/19/2024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6C6265-B2E4-4A26-98BD-69166D86BA62}"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6C6265-B2E4-4A26-98BD-69166D86BA62}"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CB9BF-1C91-415B-90A8-58964E6D19B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C6265-B2E4-4A26-98BD-69166D86BA62}" type="datetimeFigureOut">
              <a:rPr lang="en-US" smtClean="0"/>
              <a:pPr/>
              <a:t>4/19/2024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CB9BF-1C91-415B-90A8-58964E6D19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86800" cy="5105399"/>
          </a:xfrm>
        </p:spPr>
        <p:txBody>
          <a:bodyPr>
            <a:normAutofit fontScale="90000"/>
          </a:bodyPr>
          <a:lstStyle/>
          <a:p>
            <a:r>
              <a:rPr lang="en-US" b="1" dirty="0">
                <a:latin typeface="Times New Roman" pitchFamily="18" charset="0"/>
                <a:cs typeface="Times New Roman" pitchFamily="18" charset="0"/>
              </a:rPr>
              <a:t>Accounting for Amalgamation/ Absorption /External </a:t>
            </a:r>
            <a:r>
              <a:rPr lang="en-US" b="1" dirty="0" smtClean="0">
                <a:latin typeface="Times New Roman" pitchFamily="18" charset="0"/>
                <a:cs typeface="Times New Roman" pitchFamily="18" charset="0"/>
              </a:rPr>
              <a:t>reconstruction</a:t>
            </a:r>
            <a:br>
              <a:rPr lang="en-US"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Prepared by:</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Dr. </a:t>
            </a:r>
            <a:r>
              <a:rPr lang="en-US" sz="2000" b="1" dirty="0" err="1" smtClean="0">
                <a:latin typeface="Times New Roman" pitchFamily="18" charset="0"/>
                <a:cs typeface="Times New Roman" pitchFamily="18" charset="0"/>
              </a:rPr>
              <a:t>Gunakar</a:t>
            </a: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Dept. of Commerce</a:t>
            </a:r>
            <a:br>
              <a:rPr lang="en-US" sz="2000" b="1" dirty="0" smtClean="0">
                <a:latin typeface="Times New Roman" pitchFamily="18" charset="0"/>
                <a:cs typeface="Times New Roman" pitchFamily="18" charset="0"/>
              </a:rPr>
            </a:br>
            <a:r>
              <a:rPr lang="en-US" sz="2000" b="1" dirty="0" err="1" smtClean="0">
                <a:latin typeface="Times New Roman" pitchFamily="18" charset="0"/>
                <a:cs typeface="Times New Roman" pitchFamily="18" charset="0"/>
              </a:rPr>
              <a:t>Pompei</a:t>
            </a:r>
            <a:r>
              <a:rPr lang="en-US" sz="2000" b="1" dirty="0" smtClean="0">
                <a:latin typeface="Times New Roman" pitchFamily="18" charset="0"/>
                <a:cs typeface="Times New Roman" pitchFamily="18" charset="0"/>
              </a:rPr>
              <a:t> College, </a:t>
            </a:r>
            <a:r>
              <a:rPr lang="en-US" sz="2000" b="1" dirty="0" err="1" smtClean="0">
                <a:latin typeface="Times New Roman" pitchFamily="18" charset="0"/>
                <a:cs typeface="Times New Roman" pitchFamily="18" charset="0"/>
              </a:rPr>
              <a:t>Aikala</a:t>
            </a:r>
            <a:r>
              <a:rPr lang="en-US" sz="2000" b="1" dirty="0" smtClean="0">
                <a:latin typeface="Times New Roman" pitchFamily="18" charset="0"/>
                <a:cs typeface="Times New Roman" pitchFamily="18" charset="0"/>
              </a:rPr>
              <a:t> </a:t>
            </a:r>
            <a:br>
              <a:rPr lang="en-US" sz="2000"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buNone/>
            </a:pPr>
            <a:r>
              <a:rPr lang="en-US" b="1" dirty="0" smtClean="0">
                <a:solidFill>
                  <a:srgbClr val="C00000"/>
                </a:solidFill>
              </a:rPr>
              <a:t>Methods of calculating purchase consideration </a:t>
            </a:r>
          </a:p>
          <a:p>
            <a:pPr algn="just">
              <a:buNone/>
            </a:pPr>
            <a:r>
              <a:rPr lang="en-US" dirty="0" smtClean="0"/>
              <a:t> There are four methods for calculating the purchase consideration.</a:t>
            </a:r>
          </a:p>
          <a:p>
            <a:pPr lvl="0"/>
            <a:r>
              <a:rPr lang="en-US" dirty="0" smtClean="0">
                <a:latin typeface="Times New Roman" pitchFamily="18" charset="0"/>
                <a:cs typeface="Times New Roman" pitchFamily="18" charset="0"/>
              </a:rPr>
              <a:t>Lump-Sum method </a:t>
            </a:r>
          </a:p>
          <a:p>
            <a:pPr lvl="0"/>
            <a:r>
              <a:rPr lang="en-US" dirty="0" smtClean="0">
                <a:latin typeface="Times New Roman" pitchFamily="18" charset="0"/>
                <a:cs typeface="Times New Roman" pitchFamily="18" charset="0"/>
              </a:rPr>
              <a:t>Net worth or net assets method </a:t>
            </a:r>
          </a:p>
          <a:p>
            <a:pPr lvl="0"/>
            <a:r>
              <a:rPr lang="en-US" dirty="0" smtClean="0">
                <a:latin typeface="Times New Roman" pitchFamily="18" charset="0"/>
                <a:cs typeface="Times New Roman" pitchFamily="18" charset="0"/>
              </a:rPr>
              <a:t>Net payment method </a:t>
            </a:r>
          </a:p>
          <a:p>
            <a:pPr lvl="0"/>
            <a:r>
              <a:rPr lang="en-US" dirty="0" smtClean="0">
                <a:latin typeface="Times New Roman" pitchFamily="18" charset="0"/>
                <a:cs typeface="Times New Roman" pitchFamily="18" charset="0"/>
              </a:rPr>
              <a:t>Intrinsic worth method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20000"/>
          </a:bodyPr>
          <a:lstStyle/>
          <a:p>
            <a:pPr algn="just">
              <a:buNone/>
            </a:pPr>
            <a:r>
              <a:rPr lang="en-US" b="1" dirty="0" smtClean="0">
                <a:solidFill>
                  <a:srgbClr val="00B050"/>
                </a:solidFill>
                <a:latin typeface="Times New Roman" pitchFamily="18" charset="0"/>
                <a:cs typeface="Times New Roman" pitchFamily="18" charset="0"/>
              </a:rPr>
              <a:t>Lump-sum method:</a:t>
            </a:r>
            <a:r>
              <a:rPr lang="en-US" dirty="0" smtClean="0">
                <a:solidFill>
                  <a:srgbClr val="00B050"/>
                </a:solidFill>
                <a:latin typeface="Times New Roman" pitchFamily="18" charset="0"/>
                <a:cs typeface="Times New Roman" pitchFamily="18" charset="0"/>
              </a:rPr>
              <a:t> </a:t>
            </a:r>
            <a:r>
              <a:rPr lang="en-US" dirty="0" smtClean="0">
                <a:latin typeface="Times New Roman" pitchFamily="18" charset="0"/>
                <a:cs typeface="Times New Roman" pitchFamily="18" charset="0"/>
              </a:rPr>
              <a:t>Under the method transferee company agrees to pay a fixed a sum to the transferor company. It is specially given and need not be calculated.  For </a:t>
            </a:r>
            <a:r>
              <a:rPr lang="en-US" dirty="0" err="1" smtClean="0">
                <a:latin typeface="Times New Roman" pitchFamily="18" charset="0"/>
                <a:cs typeface="Times New Roman" pitchFamily="18" charset="0"/>
              </a:rPr>
              <a:t>Eg</a:t>
            </a:r>
            <a:r>
              <a:rPr lang="en-US" dirty="0" smtClean="0">
                <a:latin typeface="Times New Roman" pitchFamily="18" charset="0"/>
                <a:cs typeface="Times New Roman" pitchFamily="18" charset="0"/>
              </a:rPr>
              <a:t>: if </a:t>
            </a:r>
            <a:r>
              <a:rPr lang="en-US" b="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limited purchases the business of ‘Y’ limited and agrees to pay Rs. 25,00,000 in all,  it is an example of lump sum payments. </a:t>
            </a:r>
          </a:p>
          <a:p>
            <a:pPr algn="just"/>
            <a:endParaRPr lang="en-US" dirty="0" smtClean="0">
              <a:latin typeface="Times New Roman" pitchFamily="18" charset="0"/>
              <a:cs typeface="Times New Roman" pitchFamily="18" charset="0"/>
            </a:endParaRPr>
          </a:p>
          <a:p>
            <a:pPr algn="just">
              <a:buNone/>
            </a:pPr>
            <a:r>
              <a:rPr lang="en-US" b="1" dirty="0" smtClean="0">
                <a:solidFill>
                  <a:srgbClr val="00B050"/>
                </a:solidFill>
                <a:latin typeface="Times New Roman" pitchFamily="18" charset="0"/>
                <a:cs typeface="Times New Roman" pitchFamily="18" charset="0"/>
              </a:rPr>
              <a:t>Net Assets method</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under this method purchase consideration is calculated by calculating the net worth of the assets taken over by the transferee company. It is arrived at by adding the agreed value of assets taken over by the transferee company minus agreed value of liabilities assumed by the transferee company.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62500" lnSpcReduction="20000"/>
          </a:bodyPr>
          <a:lstStyle/>
          <a:p>
            <a:pPr algn="just"/>
            <a:r>
              <a:rPr lang="en-US" sz="4200" dirty="0" smtClean="0">
                <a:latin typeface="Times New Roman" pitchFamily="18" charset="0"/>
                <a:cs typeface="Times New Roman" pitchFamily="18" charset="0"/>
              </a:rPr>
              <a:t>The following points must be considered under this method. </a:t>
            </a:r>
          </a:p>
          <a:p>
            <a:pPr lvl="0" algn="just"/>
            <a:r>
              <a:rPr lang="en-US" sz="4200" dirty="0" smtClean="0">
                <a:latin typeface="Times New Roman" pitchFamily="18" charset="0"/>
                <a:cs typeface="Times New Roman" pitchFamily="18" charset="0"/>
              </a:rPr>
              <a:t>The term assets taken over include cash in hand or cash at bank unless otherwise stated, but shall not include fictitious assets as preliminary expenses, discount on issue of shares or debentures, underwriting commission, debit balance of P &amp; L A/c. </a:t>
            </a:r>
          </a:p>
          <a:p>
            <a:pPr lvl="0" algn="just"/>
            <a:r>
              <a:rPr lang="en-US" sz="4200" dirty="0" smtClean="0">
                <a:latin typeface="Times New Roman" pitchFamily="18" charset="0"/>
                <a:cs typeface="Times New Roman" pitchFamily="18" charset="0"/>
              </a:rPr>
              <a:t>If a particular asset is not taken over by the transferee company, it should not be included in purchase consideration. </a:t>
            </a:r>
          </a:p>
          <a:p>
            <a:pPr lvl="0" algn="just"/>
            <a:r>
              <a:rPr lang="en-US" sz="4200" dirty="0" smtClean="0">
                <a:latin typeface="Times New Roman" pitchFamily="18" charset="0"/>
                <a:cs typeface="Times New Roman" pitchFamily="18" charset="0"/>
              </a:rPr>
              <a:t>The term liabilities taken over mean all liabilities to third parties (excluding company and shareholders). </a:t>
            </a:r>
          </a:p>
          <a:p>
            <a:pPr lvl="0" algn="just"/>
            <a:r>
              <a:rPr lang="en-US" sz="4200" dirty="0" smtClean="0">
                <a:latin typeface="Times New Roman" pitchFamily="18" charset="0"/>
                <a:cs typeface="Times New Roman" pitchFamily="18" charset="0"/>
              </a:rPr>
              <a:t>The trade liabilities taken over include trade creditors &amp; bills payable (B/P). It will exclude other liabilities to third party- bank overdraft (B.O.D). outstanding expenses (o/s exp), tax liability etc.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lvl="0" algn="just"/>
            <a:r>
              <a:rPr lang="en-US" dirty="0" smtClean="0">
                <a:latin typeface="Times New Roman" pitchFamily="18" charset="0"/>
                <a:cs typeface="Times New Roman" pitchFamily="18" charset="0"/>
              </a:rPr>
              <a:t>If a fund or portion of a fund denotes liability to third parties, the same must be included in the liability as staff provided fund, workmen’s savings bank A/c, workman’s profit sharing fund workman’s compensation fund. </a:t>
            </a:r>
          </a:p>
          <a:p>
            <a:pPr lvl="0" algn="just"/>
            <a:r>
              <a:rPr lang="en-US" dirty="0" smtClean="0">
                <a:latin typeface="Times New Roman" pitchFamily="18" charset="0"/>
                <a:cs typeface="Times New Roman" pitchFamily="18" charset="0"/>
              </a:rPr>
              <a:t>The term liabilities will not include past accumulated profits or reserves such as general reserve, dividend equalization fund, reserve fund, sinking fund capital reserve, share premium a/c, capital redemption reserve a/c P &amp; L A/c as there are payable to shareholders &amp; not to third parties. </a:t>
            </a:r>
          </a:p>
          <a:p>
            <a:pPr lvl="0" algn="just"/>
            <a:r>
              <a:rPr lang="en-US" dirty="0" smtClean="0">
                <a:latin typeface="Times New Roman" pitchFamily="18" charset="0"/>
                <a:cs typeface="Times New Roman" pitchFamily="18" charset="0"/>
              </a:rPr>
              <a:t> The term business will always mean both the assets and liabilities. </a:t>
            </a:r>
          </a:p>
          <a:p>
            <a:pPr algn="just"/>
            <a:r>
              <a:rPr lang="en-US" dirty="0" smtClean="0">
                <a:latin typeface="Times New Roman" pitchFamily="18" charset="0"/>
                <a:cs typeface="Times New Roman" pitchFamily="18" charset="0"/>
              </a:rPr>
              <a:t> If any liability is not taken over by the transferee company the same should not be included in the purchase consideration. </a:t>
            </a:r>
          </a:p>
          <a:p>
            <a:pPr lvl="0" algn="just"/>
            <a:r>
              <a:rPr lang="en-US" dirty="0" smtClean="0">
                <a:latin typeface="Times New Roman" pitchFamily="18" charset="0"/>
                <a:cs typeface="Times New Roman" pitchFamily="18" charset="0"/>
              </a:rPr>
              <a:t>Goodwill value agreed to be paid by the transferee company is added in the purchase consideration.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70000" lnSpcReduction="20000"/>
          </a:bodyPr>
          <a:lstStyle/>
          <a:p>
            <a:pPr lvl="0" algn="just">
              <a:buNone/>
            </a:pPr>
            <a:r>
              <a:rPr lang="en-US" b="1" dirty="0" smtClean="0">
                <a:solidFill>
                  <a:srgbClr val="00B050"/>
                </a:solidFill>
                <a:latin typeface="Times New Roman" pitchFamily="18" charset="0"/>
                <a:cs typeface="Times New Roman" pitchFamily="18" charset="0"/>
              </a:rPr>
              <a:t>Net Payment Method: </a:t>
            </a:r>
            <a:endParaRPr lang="en-US" dirty="0" smtClean="0">
              <a:solidFill>
                <a:srgbClr val="00B050"/>
              </a:solidFill>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Under this method purchase consideration calculated by adding the various payments in the form of shares, debentures and other securities,  cash etc. made to shareholders of the company. Therefore purchase consideration should not include payments made to debenture holders and creditors (AS-14). </a:t>
            </a:r>
          </a:p>
          <a:p>
            <a:pPr algn="just">
              <a:buNone/>
            </a:pPr>
            <a:endParaRPr lang="en-US" dirty="0" smtClean="0">
              <a:solidFill>
                <a:srgbClr val="7030A0"/>
              </a:solidFill>
              <a:latin typeface="Times New Roman" pitchFamily="18" charset="0"/>
              <a:cs typeface="Times New Roman" pitchFamily="18" charset="0"/>
            </a:endParaRPr>
          </a:p>
          <a:p>
            <a:pPr algn="just">
              <a:buNone/>
            </a:pPr>
            <a:r>
              <a:rPr lang="en-US" b="1" dirty="0" smtClean="0">
                <a:solidFill>
                  <a:srgbClr val="7030A0"/>
                </a:solidFill>
                <a:latin typeface="Times New Roman" pitchFamily="18" charset="0"/>
                <a:cs typeface="Times New Roman" pitchFamily="18" charset="0"/>
              </a:rPr>
              <a:t>Points to be noted</a:t>
            </a:r>
          </a:p>
          <a:p>
            <a:pPr algn="just">
              <a:buNone/>
            </a:pPr>
            <a:r>
              <a:rPr lang="en-US" dirty="0" smtClean="0">
                <a:solidFill>
                  <a:srgbClr val="7030A0"/>
                </a:solidFill>
                <a:latin typeface="Times New Roman" pitchFamily="18" charset="0"/>
                <a:cs typeface="Times New Roman" pitchFamily="18" charset="0"/>
              </a:rPr>
              <a:t> </a:t>
            </a:r>
          </a:p>
          <a:p>
            <a:pPr lvl="0" algn="just"/>
            <a:r>
              <a:rPr lang="en-US" dirty="0" smtClean="0">
                <a:latin typeface="Times New Roman" pitchFamily="18" charset="0"/>
                <a:cs typeface="Times New Roman" pitchFamily="18" charset="0"/>
              </a:rPr>
              <a:t>Assets and liabilities taken over by the transferee company are not to be considered. </a:t>
            </a:r>
          </a:p>
          <a:p>
            <a:pPr lvl="0" algn="just"/>
            <a:r>
              <a:rPr lang="en-US" dirty="0" smtClean="0">
                <a:latin typeface="Times New Roman" pitchFamily="18" charset="0"/>
                <a:cs typeface="Times New Roman" pitchFamily="18" charset="0"/>
              </a:rPr>
              <a:t>The payments made by the transferee company for shareholders, whether in cash or shares must be considered. </a:t>
            </a:r>
          </a:p>
          <a:p>
            <a:pPr lvl="0" algn="just"/>
            <a:r>
              <a:rPr lang="en-US" dirty="0" smtClean="0">
                <a:latin typeface="Times New Roman" pitchFamily="18" charset="0"/>
                <a:cs typeface="Times New Roman" pitchFamily="18" charset="0"/>
              </a:rPr>
              <a:t>If creditors and debentures are taken over by the transferee company and subsequently discharged then such amount should not be added to the purchase consideration. </a:t>
            </a:r>
          </a:p>
          <a:p>
            <a:pPr lvl="0" algn="just"/>
            <a:r>
              <a:rPr lang="en-US" dirty="0" smtClean="0">
                <a:latin typeface="Times New Roman" pitchFamily="18" charset="0"/>
                <a:cs typeface="Times New Roman" pitchFamily="18" charset="0"/>
              </a:rPr>
              <a:t>When liabilities are not taken over by the transferee company, they , tare either added or deducted to the amount of purchase consideration. </a:t>
            </a:r>
          </a:p>
          <a:p>
            <a:pPr algn="just"/>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20000"/>
          </a:bodyPr>
          <a:lstStyle/>
          <a:p>
            <a:pPr lvl="0" algn="just"/>
            <a:r>
              <a:rPr lang="en-US" dirty="0" smtClean="0">
                <a:latin typeface="Times New Roman" pitchFamily="18" charset="0"/>
                <a:cs typeface="Times New Roman" pitchFamily="18" charset="0"/>
              </a:rPr>
              <a:t>Any payments made by the transferee company to some other party on behalf of the transferor company are to be ignored. </a:t>
            </a:r>
          </a:p>
          <a:p>
            <a:pPr lvl="0" algn="just"/>
            <a:r>
              <a:rPr lang="en-US" dirty="0" smtClean="0">
                <a:latin typeface="Times New Roman" pitchFamily="18" charset="0"/>
                <a:cs typeface="Times New Roman" pitchFamily="18" charset="0"/>
              </a:rPr>
              <a:t>If the liquidation expenses of the transferor company are to be borne by the transferee company these can be added to the purchase consideration.</a:t>
            </a:r>
          </a:p>
          <a:p>
            <a:pPr lvl="0" algn="just"/>
            <a:r>
              <a:rPr lang="en-US" dirty="0" smtClean="0">
                <a:latin typeface="Times New Roman" pitchFamily="18" charset="0"/>
                <a:cs typeface="Times New Roman" pitchFamily="18" charset="0"/>
              </a:rPr>
              <a:t>The fractional shares should be valued at the market price and paid in cash. If we add the liquidation expenses paid by to the purchase consideration, then while passing the entry in the books of purchasing company we should not pass entry for payment of liquidation expenses, b included in purchase consideration.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5745163"/>
          </a:xfrm>
        </p:spPr>
        <p:txBody>
          <a:bodyPr/>
          <a:lstStyle/>
          <a:p>
            <a:pPr>
              <a:buNone/>
            </a:pPr>
            <a:r>
              <a:rPr lang="en-US" sz="4000" b="1" dirty="0" smtClean="0">
                <a:latin typeface="Times New Roman" pitchFamily="18" charset="0"/>
                <a:cs typeface="Times New Roman" pitchFamily="18" charset="0"/>
              </a:rPr>
              <a:t>Outline of the chapter</a:t>
            </a:r>
          </a:p>
          <a:p>
            <a:pPr>
              <a:buNone/>
            </a:pPr>
            <a:endParaRPr lang="en-US" sz="4000" b="1" dirty="0" smtClean="0">
              <a:latin typeface="Times New Roman" pitchFamily="18" charset="0"/>
              <a:cs typeface="Times New Roman" pitchFamily="18" charset="0"/>
            </a:endParaRPr>
          </a:p>
          <a:p>
            <a:pPr>
              <a:buFont typeface="Wingdings" pitchFamily="2" charset="2"/>
              <a:buChar char="q"/>
            </a:pPr>
            <a:r>
              <a:rPr lang="en-US" dirty="0" smtClean="0">
                <a:solidFill>
                  <a:srgbClr val="7030A0"/>
                </a:solidFill>
                <a:latin typeface="Times New Roman" pitchFamily="18" charset="0"/>
                <a:cs typeface="Times New Roman" pitchFamily="18" charset="0"/>
              </a:rPr>
              <a:t>Concepts</a:t>
            </a:r>
          </a:p>
          <a:p>
            <a:pPr>
              <a:buFont typeface="Wingdings" pitchFamily="2" charset="2"/>
              <a:buChar char="q"/>
            </a:pPr>
            <a:r>
              <a:rPr lang="en-US" dirty="0">
                <a:solidFill>
                  <a:srgbClr val="7030A0"/>
                </a:solidFill>
                <a:latin typeface="Times New Roman" pitchFamily="18" charset="0"/>
                <a:cs typeface="Times New Roman" pitchFamily="18" charset="0"/>
              </a:rPr>
              <a:t> </a:t>
            </a:r>
            <a:r>
              <a:rPr lang="en-US" dirty="0" smtClean="0">
                <a:solidFill>
                  <a:srgbClr val="7030A0"/>
                </a:solidFill>
                <a:latin typeface="Times New Roman" pitchFamily="18" charset="0"/>
                <a:cs typeface="Times New Roman" pitchFamily="18" charset="0"/>
              </a:rPr>
              <a:t>Types of amalgamation</a:t>
            </a:r>
          </a:p>
          <a:p>
            <a:pPr>
              <a:buFont typeface="Wingdings" pitchFamily="2" charset="2"/>
              <a:buChar char="q"/>
            </a:pPr>
            <a:r>
              <a:rPr lang="en-US" dirty="0" smtClean="0">
                <a:solidFill>
                  <a:srgbClr val="7030A0"/>
                </a:solidFill>
                <a:latin typeface="Times New Roman" pitchFamily="18" charset="0"/>
                <a:cs typeface="Times New Roman" pitchFamily="18" charset="0"/>
              </a:rPr>
              <a:t>Purchase consideration  and its calculation</a:t>
            </a:r>
          </a:p>
          <a:p>
            <a:pPr>
              <a:buFont typeface="Wingdings" pitchFamily="2" charset="2"/>
              <a:buChar char="q"/>
            </a:pPr>
            <a:r>
              <a:rPr lang="en-US" dirty="0" smtClean="0">
                <a:solidFill>
                  <a:srgbClr val="7030A0"/>
                </a:solidFill>
                <a:latin typeface="Times New Roman" pitchFamily="18" charset="0"/>
                <a:cs typeface="Times New Roman" pitchFamily="18" charset="0"/>
              </a:rPr>
              <a:t>Accounting  procedures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buNone/>
            </a:pPr>
            <a:r>
              <a:rPr lang="en-US" sz="2800" b="1" dirty="0" smtClean="0">
                <a:latin typeface="Times New Roman" pitchFamily="18" charset="0"/>
                <a:cs typeface="Times New Roman" pitchFamily="18" charset="0"/>
              </a:rPr>
              <a:t>Reasons Merges/Absorption/Amalgamations/acquisitions </a:t>
            </a:r>
            <a:endParaRPr lang="en-US" sz="2800" dirty="0">
              <a:latin typeface="Times New Roman" pitchFamily="18" charset="0"/>
              <a:cs typeface="Times New Roman" pitchFamily="18" charset="0"/>
            </a:endParaRPr>
          </a:p>
          <a:p>
            <a:pPr>
              <a:spcBef>
                <a:spcPts val="0"/>
              </a:spcBef>
              <a:buFont typeface="Wingdings" pitchFamily="2" charset="2"/>
              <a:buChar char="ü"/>
            </a:pPr>
            <a:r>
              <a:rPr lang="en-US" sz="2800" dirty="0">
                <a:solidFill>
                  <a:srgbClr val="002060"/>
                </a:solidFill>
                <a:latin typeface="Times New Roman" pitchFamily="18" charset="0"/>
                <a:cs typeface="Times New Roman" pitchFamily="18" charset="0"/>
              </a:rPr>
              <a:t>Increase in effective </a:t>
            </a:r>
            <a:r>
              <a:rPr lang="en-US" sz="2800" dirty="0" smtClean="0">
                <a:solidFill>
                  <a:srgbClr val="002060"/>
                </a:solidFill>
                <a:latin typeface="Times New Roman" pitchFamily="18" charset="0"/>
                <a:cs typeface="Times New Roman" pitchFamily="18" charset="0"/>
              </a:rPr>
              <a:t>value</a:t>
            </a:r>
          </a:p>
          <a:p>
            <a:pPr>
              <a:spcBef>
                <a:spcPts val="0"/>
              </a:spcBef>
              <a:buFont typeface="Wingdings" pitchFamily="2" charset="2"/>
              <a:buChar char="ü"/>
            </a:pPr>
            <a:r>
              <a:rPr lang="en-US" sz="2800" dirty="0" smtClean="0">
                <a:solidFill>
                  <a:srgbClr val="002060"/>
                </a:solidFill>
                <a:latin typeface="Times New Roman" pitchFamily="18" charset="0"/>
                <a:cs typeface="Times New Roman" pitchFamily="18" charset="0"/>
              </a:rPr>
              <a:t>Economies of  scale            </a:t>
            </a:r>
          </a:p>
          <a:p>
            <a:pPr>
              <a:spcBef>
                <a:spcPts val="0"/>
              </a:spcBef>
              <a:buFont typeface="Wingdings" pitchFamily="2" charset="2"/>
              <a:buChar char="ü"/>
            </a:pPr>
            <a:r>
              <a:rPr lang="en-US" sz="2800" dirty="0" smtClean="0">
                <a:solidFill>
                  <a:srgbClr val="002060"/>
                </a:solidFill>
                <a:latin typeface="Times New Roman" pitchFamily="18" charset="0"/>
                <a:cs typeface="Times New Roman" pitchFamily="18" charset="0"/>
              </a:rPr>
              <a:t>Operating economies</a:t>
            </a:r>
            <a:endParaRPr lang="en-US" sz="2800" dirty="0">
              <a:solidFill>
                <a:srgbClr val="002060"/>
              </a:solidFill>
              <a:latin typeface="Times New Roman" pitchFamily="18" charset="0"/>
              <a:cs typeface="Times New Roman" pitchFamily="18" charset="0"/>
            </a:endParaRPr>
          </a:p>
          <a:p>
            <a:pPr>
              <a:spcBef>
                <a:spcPts val="0"/>
              </a:spcBef>
              <a:buFont typeface="Wingdings" pitchFamily="2" charset="2"/>
              <a:buChar char="ü"/>
            </a:pPr>
            <a:r>
              <a:rPr lang="en-US" sz="2800" dirty="0">
                <a:solidFill>
                  <a:srgbClr val="002060"/>
                </a:solidFill>
                <a:latin typeface="Times New Roman" pitchFamily="18" charset="0"/>
                <a:cs typeface="Times New Roman" pitchFamily="18" charset="0"/>
              </a:rPr>
              <a:t>Elimination of </a:t>
            </a:r>
            <a:r>
              <a:rPr lang="en-US" sz="2800" dirty="0" smtClean="0">
                <a:solidFill>
                  <a:srgbClr val="002060"/>
                </a:solidFill>
                <a:latin typeface="Times New Roman" pitchFamily="18" charset="0"/>
                <a:cs typeface="Times New Roman" pitchFamily="18" charset="0"/>
              </a:rPr>
              <a:t>competition</a:t>
            </a:r>
          </a:p>
          <a:p>
            <a:pPr>
              <a:spcBef>
                <a:spcPts val="0"/>
              </a:spcBef>
              <a:buFont typeface="Wingdings" pitchFamily="2" charset="2"/>
              <a:buChar char="ü"/>
            </a:pP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Tax implications </a:t>
            </a:r>
          </a:p>
          <a:p>
            <a:pPr>
              <a:spcBef>
                <a:spcPts val="0"/>
              </a:spcBef>
              <a:buFont typeface="Wingdings" pitchFamily="2" charset="2"/>
              <a:buChar char="ü"/>
            </a:pPr>
            <a:r>
              <a:rPr lang="en-US" sz="2800" dirty="0" smtClean="0">
                <a:solidFill>
                  <a:srgbClr val="002060"/>
                </a:solidFill>
                <a:latin typeface="Times New Roman" pitchFamily="18" charset="0"/>
                <a:cs typeface="Times New Roman" pitchFamily="18" charset="0"/>
              </a:rPr>
              <a:t>Backward /</a:t>
            </a:r>
            <a:r>
              <a:rPr lang="en-US" sz="2800" dirty="0">
                <a:solidFill>
                  <a:srgbClr val="002060"/>
                </a:solidFill>
                <a:latin typeface="Times New Roman" pitchFamily="18" charset="0"/>
                <a:cs typeface="Times New Roman" pitchFamily="18" charset="0"/>
              </a:rPr>
              <a:t>forward integration </a:t>
            </a:r>
          </a:p>
          <a:p>
            <a:pPr>
              <a:spcBef>
                <a:spcPts val="0"/>
              </a:spcBef>
              <a:buFont typeface="Wingdings" pitchFamily="2" charset="2"/>
              <a:buChar char="ü"/>
            </a:pPr>
            <a:r>
              <a:rPr lang="en-US" sz="2800" dirty="0">
                <a:solidFill>
                  <a:srgbClr val="002060"/>
                </a:solidFill>
                <a:latin typeface="Times New Roman" pitchFamily="18" charset="0"/>
                <a:cs typeface="Times New Roman" pitchFamily="18" charset="0"/>
              </a:rPr>
              <a:t>Better financial </a:t>
            </a:r>
            <a:r>
              <a:rPr lang="en-US" sz="2800" dirty="0" smtClean="0">
                <a:solidFill>
                  <a:srgbClr val="002060"/>
                </a:solidFill>
                <a:latin typeface="Times New Roman" pitchFamily="18" charset="0"/>
                <a:cs typeface="Times New Roman" pitchFamily="18" charset="0"/>
              </a:rPr>
              <a:t>planning</a:t>
            </a:r>
            <a:endParaRPr lang="en-US" sz="2800" dirty="0">
              <a:solidFill>
                <a:srgbClr val="002060"/>
              </a:solidFill>
              <a:latin typeface="Times New Roman" pitchFamily="18" charset="0"/>
              <a:cs typeface="Times New Roman" pitchFamily="18" charset="0"/>
            </a:endParaRPr>
          </a:p>
          <a:p>
            <a:pPr>
              <a:spcBef>
                <a:spcPts val="0"/>
              </a:spcBef>
              <a:buFont typeface="Wingdings" pitchFamily="2" charset="2"/>
              <a:buChar char="ü"/>
            </a:pPr>
            <a:r>
              <a:rPr lang="en-US" sz="2800" dirty="0" smtClean="0">
                <a:solidFill>
                  <a:srgbClr val="002060"/>
                </a:solidFill>
                <a:latin typeface="Times New Roman" pitchFamily="18" charset="0"/>
                <a:cs typeface="Times New Roman" pitchFamily="18" charset="0"/>
              </a:rPr>
              <a:t>Stabilization </a:t>
            </a:r>
            <a:r>
              <a:rPr lang="en-US" sz="2800" dirty="0">
                <a:solidFill>
                  <a:srgbClr val="002060"/>
                </a:solidFill>
                <a:latin typeface="Times New Roman" pitchFamily="18" charset="0"/>
                <a:cs typeface="Times New Roman" pitchFamily="18" charset="0"/>
              </a:rPr>
              <a:t>through diversification </a:t>
            </a:r>
            <a:endParaRPr lang="en-US" sz="2800" dirty="0" smtClean="0">
              <a:solidFill>
                <a:srgbClr val="002060"/>
              </a:solidFill>
              <a:latin typeface="Times New Roman" pitchFamily="18" charset="0"/>
              <a:cs typeface="Times New Roman" pitchFamily="18" charset="0"/>
            </a:endParaRPr>
          </a:p>
          <a:p>
            <a:pPr>
              <a:spcBef>
                <a:spcPts val="0"/>
              </a:spcBef>
              <a:buFont typeface="Wingdings" pitchFamily="2" charset="2"/>
              <a:buChar char="ü"/>
            </a:pPr>
            <a:r>
              <a:rPr lang="en-US" sz="2800" dirty="0" smtClean="0">
                <a:solidFill>
                  <a:srgbClr val="002060"/>
                </a:solidFill>
                <a:latin typeface="Times New Roman" pitchFamily="18" charset="0"/>
                <a:cs typeface="Times New Roman" pitchFamily="18" charset="0"/>
              </a:rPr>
              <a:t>Growth</a:t>
            </a:r>
            <a:endParaRPr lang="en-US" sz="2800" dirty="0">
              <a:solidFill>
                <a:srgbClr val="00206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r>
              <a:rPr lang="en-US" b="1" dirty="0">
                <a:latin typeface="Times New Roman" pitchFamily="18" charset="0"/>
                <a:cs typeface="Times New Roman" pitchFamily="18" charset="0"/>
              </a:rPr>
              <a:t>Types of Amalgamation:</a:t>
            </a:r>
            <a:endParaRPr lang="en-US" dirty="0">
              <a:latin typeface="Times New Roman" pitchFamily="18" charset="0"/>
              <a:cs typeface="Times New Roman" pitchFamily="18" charset="0"/>
            </a:endParaRPr>
          </a:p>
          <a:p>
            <a:pPr lvl="0"/>
            <a:r>
              <a:rPr lang="en-US" dirty="0" smtClean="0">
                <a:solidFill>
                  <a:srgbClr val="00B050"/>
                </a:solidFill>
                <a:latin typeface="Times New Roman" pitchFamily="18" charset="0"/>
                <a:cs typeface="Times New Roman" pitchFamily="18" charset="0"/>
              </a:rPr>
              <a:t>Amalgamation </a:t>
            </a:r>
            <a:r>
              <a:rPr lang="en-US" dirty="0">
                <a:solidFill>
                  <a:srgbClr val="00B050"/>
                </a:solidFill>
                <a:latin typeface="Times New Roman" pitchFamily="18" charset="0"/>
                <a:cs typeface="Times New Roman" pitchFamily="18" charset="0"/>
              </a:rPr>
              <a:t>in the nature of  merger &amp;</a:t>
            </a:r>
          </a:p>
          <a:p>
            <a:pPr lvl="0"/>
            <a:r>
              <a:rPr lang="en-US" dirty="0">
                <a:solidFill>
                  <a:srgbClr val="00B050"/>
                </a:solidFill>
                <a:latin typeface="Times New Roman" pitchFamily="18" charset="0"/>
                <a:cs typeface="Times New Roman" pitchFamily="18" charset="0"/>
              </a:rPr>
              <a:t>Amalgamation in the nature of purchase</a:t>
            </a:r>
          </a:p>
          <a:p>
            <a:endParaRPr lang="en-US"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172200"/>
          </a:xfrm>
        </p:spPr>
        <p:txBody>
          <a:bodyPr>
            <a:normAutofit fontScale="77500" lnSpcReduction="20000"/>
          </a:bodyPr>
          <a:lstStyle/>
          <a:p>
            <a:pPr>
              <a:buNone/>
            </a:pPr>
            <a:r>
              <a:rPr lang="en-US" b="1" dirty="0">
                <a:solidFill>
                  <a:srgbClr val="FF0000"/>
                </a:solidFill>
              </a:rPr>
              <a:t>Amalgamation in the nature of merger</a:t>
            </a:r>
            <a:endParaRPr lang="en-US" dirty="0">
              <a:solidFill>
                <a:srgbClr val="FF0000"/>
              </a:solidFill>
            </a:endParaRPr>
          </a:p>
          <a:p>
            <a:pPr marL="571500" indent="-571500" algn="just">
              <a:buAutoNum type="romanLcPeriod"/>
            </a:pPr>
            <a:r>
              <a:rPr lang="en-US" sz="3600" dirty="0" smtClean="0">
                <a:latin typeface="Times New Roman" pitchFamily="18" charset="0"/>
                <a:cs typeface="Times New Roman" pitchFamily="18" charset="0"/>
              </a:rPr>
              <a:t>All </a:t>
            </a:r>
            <a:r>
              <a:rPr lang="en-US" sz="3600" dirty="0">
                <a:latin typeface="Times New Roman" pitchFamily="18" charset="0"/>
                <a:cs typeface="Times New Roman" pitchFamily="18" charset="0"/>
              </a:rPr>
              <a:t>the assets and liabilities of the transferor company become (after amalgamation), the assets &amp;liabilities of the transferee </a:t>
            </a:r>
            <a:r>
              <a:rPr lang="en-US" sz="3600" dirty="0" smtClean="0">
                <a:latin typeface="Times New Roman" pitchFamily="18" charset="0"/>
                <a:cs typeface="Times New Roman" pitchFamily="18" charset="0"/>
              </a:rPr>
              <a:t>company</a:t>
            </a:r>
          </a:p>
          <a:p>
            <a:pPr marL="571500" indent="-571500" algn="just">
              <a:buAutoNum type="romanLcPeriod"/>
            </a:pPr>
            <a:r>
              <a:rPr lang="en-US" sz="3600" dirty="0" smtClean="0">
                <a:latin typeface="Times New Roman" pitchFamily="18" charset="0"/>
                <a:cs typeface="Times New Roman" pitchFamily="18" charset="0"/>
              </a:rPr>
              <a:t>ii</a:t>
            </a:r>
            <a:r>
              <a:rPr lang="en-US" sz="3600" dirty="0">
                <a:latin typeface="Times New Roman" pitchFamily="18" charset="0"/>
                <a:cs typeface="Times New Roman" pitchFamily="18" charset="0"/>
              </a:rPr>
              <a:t>. Shareholders holding not less than 90% of the face value of the equity shares of the transferor company (other than equity shares already held therein, immediately before amalgamation of the transferor company or its subsidiaries or their nominee) become equity shareholders of the transferee company by virtue of an amalgamation</a:t>
            </a:r>
            <a:r>
              <a:rPr lang="en-US" sz="3600" dirty="0" smtClean="0">
                <a:latin typeface="Times New Roman" pitchFamily="18" charset="0"/>
                <a:cs typeface="Times New Roman" pitchFamily="18" charset="0"/>
              </a:rPr>
              <a:t>.</a:t>
            </a:r>
          </a:p>
          <a:p>
            <a:pPr algn="just">
              <a:buNone/>
            </a:pPr>
            <a:r>
              <a:rPr lang="en-US" sz="3600" dirty="0" smtClean="0">
                <a:latin typeface="Times New Roman" pitchFamily="18" charset="0"/>
                <a:cs typeface="Times New Roman" pitchFamily="18" charset="0"/>
              </a:rPr>
              <a:t> iii</a:t>
            </a:r>
            <a:r>
              <a:rPr lang="en-US" sz="3600" dirty="0">
                <a:latin typeface="Times New Roman" pitchFamily="18" charset="0"/>
                <a:cs typeface="Times New Roman" pitchFamily="18" charset="0"/>
              </a:rPr>
              <a:t>. The consideration to the shareholders of the transferor company (willing to become equity shareholders of the transferor company) is discharged by the transferee company wholly by the issue of shares in the transferee company except that cash may be paid in respect any fractional shares</a:t>
            </a:r>
            <a:r>
              <a:rPr lang="en-US" sz="3400" dirty="0">
                <a:latin typeface="Times New Roman" pitchFamily="18" charset="0"/>
                <a:cs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248400"/>
          </a:xfrm>
        </p:spPr>
        <p:txBody>
          <a:bodyPr>
            <a:normAutofit fontScale="92500"/>
          </a:bodyPr>
          <a:lstStyle/>
          <a:p>
            <a:pPr algn="just">
              <a:buNone/>
            </a:pPr>
            <a:r>
              <a:rPr lang="en-US" dirty="0" smtClean="0">
                <a:latin typeface="Times New Roman" pitchFamily="18" charset="0"/>
                <a:cs typeface="Times New Roman" pitchFamily="18" charset="0"/>
              </a:rPr>
              <a:t>iv. The business of the transferor company is intended to be carried on after amalgamation by the transferee company. </a:t>
            </a:r>
          </a:p>
          <a:p>
            <a:pPr algn="just">
              <a:buNone/>
            </a:pPr>
            <a:r>
              <a:rPr lang="en-US" dirty="0" smtClean="0">
                <a:latin typeface="Times New Roman" pitchFamily="18" charset="0"/>
                <a:cs typeface="Times New Roman" pitchFamily="18" charset="0"/>
              </a:rPr>
              <a:t>v. No adjustment is intended to be made to the book-values of the assets and liabilities of the transferor company when they are incorporated in the financial statements of the transferor company except to ensure uniformity of accounting policies. </a:t>
            </a:r>
          </a:p>
          <a:p>
            <a:pPr algn="just">
              <a:buNone/>
            </a:pPr>
            <a:r>
              <a:rPr lang="en-US" dirty="0" smtClean="0">
                <a:latin typeface="Times New Roman" pitchFamily="18" charset="0"/>
                <a:cs typeface="Times New Roman" pitchFamily="18" charset="0"/>
              </a:rPr>
              <a:t>Thus there is pooling of assets and liabilities of the combining entities under this type of amalgamation. Equity shareholders of the combining entities continue to have a proportionate share in the combining entity</a:t>
            </a: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b="1" dirty="0" smtClean="0">
                <a:solidFill>
                  <a:srgbClr val="FF0000"/>
                </a:solidFill>
                <a:latin typeface="Times New Roman" pitchFamily="18" charset="0"/>
                <a:cs typeface="Times New Roman" pitchFamily="18" charset="0"/>
              </a:rPr>
              <a:t>Amalgamation in the nature of purchase </a:t>
            </a:r>
            <a:endParaRPr lang="en-US" dirty="0" smtClean="0">
              <a:solidFill>
                <a:srgbClr val="FF0000"/>
              </a:solidFill>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If any one or more of the conditions satisfied for the mergers are not satisfied, the amalgamation is considered as amalgamation in the nature of purchase.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553200"/>
          </a:xfrm>
        </p:spPr>
        <p:txBody>
          <a:bodyPr>
            <a:normAutofit fontScale="92500" lnSpcReduction="20000"/>
          </a:bodyPr>
          <a:lstStyle/>
          <a:p>
            <a:pPr>
              <a:buNone/>
            </a:pPr>
            <a:r>
              <a:rPr lang="en-US" sz="3300" b="1" dirty="0" smtClean="0"/>
              <a:t>Difference between Amalgamation in the nature of merger and in the nature of purchase. </a:t>
            </a:r>
          </a:p>
          <a:p>
            <a:pPr lvl="0" algn="just"/>
            <a:r>
              <a:rPr lang="en-US" dirty="0" smtClean="0">
                <a:latin typeface="Times New Roman" pitchFamily="18" charset="0"/>
                <a:cs typeface="Times New Roman" pitchFamily="18" charset="0"/>
              </a:rPr>
              <a:t>In the case of amalgamation in the nature of merger, there is genuine merger or pooling of all assets and liabilities and shareholders’ interest of amalgamating companies. But in the case of amalgamation in the nature of purchase there is no genuine pooling of assets and liabilities and shareholders’ interest of the amalgamating company’s. </a:t>
            </a:r>
          </a:p>
          <a:p>
            <a:pPr lvl="0" algn="just"/>
            <a:r>
              <a:rPr lang="en-US" dirty="0" smtClean="0">
                <a:latin typeface="Times New Roman" pitchFamily="18" charset="0"/>
                <a:cs typeface="Times New Roman" pitchFamily="18" charset="0"/>
              </a:rPr>
              <a:t>In case of amalgamation in the nature of merger business of the Transferor Company or companies is continued by the transferor company. But in the case of amalgamation in the nature of purchase there may or may not be continuation of the business of transferor company by the transferee company. </a:t>
            </a:r>
          </a:p>
          <a:p>
            <a:pPr algn="just">
              <a:buNone/>
            </a:pPr>
            <a:r>
              <a:rPr lang="en-US" dirty="0" smtClean="0">
                <a:latin typeface="Times New Roman" pitchFamily="18" charset="0"/>
                <a:cs typeface="Times New Roman" pitchFamily="18" charset="0"/>
              </a:rPr>
              <a:t> </a:t>
            </a:r>
            <a:endParaRPr lang="en-US" dirty="0" smtClean="0"/>
          </a:p>
          <a:p>
            <a:pPr lvl="0" algn="just"/>
            <a:endParaRPr lang="en-US" sz="67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lvl="0" algn="just"/>
            <a:r>
              <a:rPr lang="en-US" dirty="0" smtClean="0">
                <a:latin typeface="Times New Roman" pitchFamily="18" charset="0"/>
                <a:cs typeface="Times New Roman" pitchFamily="18" charset="0"/>
              </a:rPr>
              <a:t>In the case of amalgamation in the nature of merger, the shareholders of the transferor company have proportionate share in the equity of the transferee company. On the other hand in the case of amalgamation in the nature of purchase the shareholder’s of the transferee company do not continue to have a proportionate share in the equity of the transferor company. </a:t>
            </a:r>
          </a:p>
          <a:p>
            <a:pPr lvl="0" algn="just"/>
            <a:r>
              <a:rPr lang="en-US" dirty="0" smtClean="0">
                <a:latin typeface="Times New Roman" pitchFamily="18" charset="0"/>
                <a:cs typeface="Times New Roman" pitchFamily="18" charset="0"/>
              </a:rPr>
              <a:t>The accounting treatment for amalgamation in the nature of merger differs from the accounting treatment for amalgamation in the nature of purchase, particularly in the books of the transferee company.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1229</Words>
  <Application>Microsoft Office PowerPoint</Application>
  <PresentationFormat>On-screen Show (4:3)</PresentationFormat>
  <Paragraphs>67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Accounting for Amalgamation/ Absorption /External reconstruction Prepared by: Dr. Gunakar Dept. of Commerce Pompei College, Aikala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for Amalgamation/ Absorption /External reconstruction </dc:title>
  <dc:creator>pompei</dc:creator>
  <cp:lastModifiedBy>User</cp:lastModifiedBy>
  <cp:revision>23</cp:revision>
  <dcterms:created xsi:type="dcterms:W3CDTF">2009-01-01T17:09:20Z</dcterms:created>
  <dcterms:modified xsi:type="dcterms:W3CDTF">2024-04-19T04:59:50Z</dcterms:modified>
</cp:coreProperties>
</file>